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8648"/>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My Learning Journey with OCI Data Science Professional</a:t>
            </a:r>
            <a:endParaRPr lang="en-US" sz="4450" dirty="0"/>
          </a:p>
        </p:txBody>
      </p:sp>
      <p:sp>
        <p:nvSpPr>
          <p:cNvPr id="4" name="Text 1"/>
          <p:cNvSpPr/>
          <p:nvPr/>
        </p:nvSpPr>
        <p:spPr>
          <a:xfrm>
            <a:off x="6280190" y="498514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Transforming theoretical knowledge into practical expertise through Oracle's comprehensive certification programme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9261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The Journey Begins</a:t>
            </a:r>
            <a:endParaRPr lang="en-US" sz="4450" dirty="0"/>
          </a:p>
        </p:txBody>
      </p:sp>
      <p:sp>
        <p:nvSpPr>
          <p:cNvPr id="3" name="Text 1"/>
          <p:cNvSpPr/>
          <p:nvPr/>
        </p:nvSpPr>
        <p:spPr>
          <a:xfrm>
            <a:off x="793790" y="2145625"/>
            <a:ext cx="7604284"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 recently completed the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OCI Data Science Professional certification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through Oracle's Race to Certification programme. This comprehensive journey provided hands-on understanding of the complete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machine learning lifecycle on OCI</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4" name="Text 2"/>
          <p:cNvSpPr/>
          <p:nvPr/>
        </p:nvSpPr>
        <p:spPr>
          <a:xfrm>
            <a:off x="793790" y="3801308"/>
            <a:ext cx="7604284"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From initial dataset preparation and model building to deployment and monitoring at enterprise scale, this certification equipped me with practical skills that bridge the gap between data science theory and real-world implementation.</a:t>
            </a:r>
            <a:endParaRPr lang="en-US" sz="1750" dirty="0"/>
          </a:p>
        </p:txBody>
      </p:sp>
      <p:pic>
        <p:nvPicPr>
          <p:cNvPr id="5"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46390"/>
            <a:ext cx="11284744"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Course Highlights &amp; Core Learning Areas</a:t>
            </a:r>
            <a:endParaRPr lang="en-US" sz="4450" dirty="0"/>
          </a:p>
        </p:txBody>
      </p:sp>
      <p:sp>
        <p:nvSpPr>
          <p:cNvPr id="3" name="Shape 1"/>
          <p:cNvSpPr/>
          <p:nvPr/>
        </p:nvSpPr>
        <p:spPr>
          <a:xfrm>
            <a:off x="793790" y="1808798"/>
            <a:ext cx="4196358" cy="2955250"/>
          </a:xfrm>
          <a:prstGeom prst="roundRect">
            <a:avLst>
              <a:gd name="adj" fmla="val 3224"/>
            </a:avLst>
          </a:prstGeom>
          <a:solidFill>
            <a:srgbClr val="DADBF1"/>
          </a:solidFill>
          <a:ln w="7620">
            <a:solidFill>
              <a:srgbClr val="C0C1D7"/>
            </a:solidFill>
            <a:prstDash val="solid"/>
          </a:ln>
        </p:spPr>
      </p:sp>
      <p:sp>
        <p:nvSpPr>
          <p:cNvPr id="4" name="Shape 2"/>
          <p:cNvSpPr/>
          <p:nvPr/>
        </p:nvSpPr>
        <p:spPr>
          <a:xfrm>
            <a:off x="1028224" y="2043232"/>
            <a:ext cx="680442" cy="680442"/>
          </a:xfrm>
          <a:prstGeom prst="roundRect">
            <a:avLst>
              <a:gd name="adj" fmla="val 13436980"/>
            </a:avLst>
          </a:prstGeom>
          <a:solidFill>
            <a:srgbClr val="4950BC"/>
          </a:solidFill>
          <a:ln/>
        </p:spPr>
      </p:sp>
      <p:pic>
        <p:nvPicPr>
          <p:cNvPr id="5" name="Image 0" descr="preencoded.png">    </p:cNvPr>
          <p:cNvPicPr>
            <a:picLocks noChangeAspect="1"/>
          </p:cNvPicPr>
          <p:nvPr/>
        </p:nvPicPr>
        <p:blipFill>
          <a:blip r:embed="rId1"/>
          <a:stretch>
            <a:fillRect/>
          </a:stretch>
        </p:blipFill>
        <p:spPr>
          <a:xfrm>
            <a:off x="1215390" y="2192060"/>
            <a:ext cx="306110" cy="382667"/>
          </a:xfrm>
          <a:prstGeom prst="rect">
            <a:avLst/>
          </a:prstGeom>
        </p:spPr>
      </p:pic>
      <p:sp>
        <p:nvSpPr>
          <p:cNvPr id="6" name="Text 3"/>
          <p:cNvSpPr/>
          <p:nvPr/>
        </p:nvSpPr>
        <p:spPr>
          <a:xfrm>
            <a:off x="1028224" y="2950488"/>
            <a:ext cx="2874050"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Project Management</a:t>
            </a:r>
            <a:endParaRPr lang="en-US" sz="2200" dirty="0"/>
          </a:p>
        </p:txBody>
      </p:sp>
      <p:sp>
        <p:nvSpPr>
          <p:cNvPr id="7" name="Text 4"/>
          <p:cNvSpPr/>
          <p:nvPr/>
        </p:nvSpPr>
        <p:spPr>
          <a:xfrm>
            <a:off x="1028224" y="344090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Set up and managed projects within organised workspaces for efficient collaboration</a:t>
            </a:r>
            <a:endParaRPr lang="en-US" sz="1750" dirty="0"/>
          </a:p>
        </p:txBody>
      </p:sp>
      <p:sp>
        <p:nvSpPr>
          <p:cNvPr id="8" name="Shape 5"/>
          <p:cNvSpPr/>
          <p:nvPr/>
        </p:nvSpPr>
        <p:spPr>
          <a:xfrm>
            <a:off x="5216962" y="1808798"/>
            <a:ext cx="4196358" cy="2955250"/>
          </a:xfrm>
          <a:prstGeom prst="roundRect">
            <a:avLst>
              <a:gd name="adj" fmla="val 3224"/>
            </a:avLst>
          </a:prstGeom>
          <a:solidFill>
            <a:srgbClr val="DADBF1"/>
          </a:solidFill>
          <a:ln w="7620">
            <a:solidFill>
              <a:srgbClr val="C0C1D7"/>
            </a:solidFill>
            <a:prstDash val="solid"/>
          </a:ln>
        </p:spPr>
      </p:sp>
      <p:sp>
        <p:nvSpPr>
          <p:cNvPr id="9" name="Shape 6"/>
          <p:cNvSpPr/>
          <p:nvPr/>
        </p:nvSpPr>
        <p:spPr>
          <a:xfrm>
            <a:off x="5451396" y="2043232"/>
            <a:ext cx="680442" cy="680442"/>
          </a:xfrm>
          <a:prstGeom prst="roundRect">
            <a:avLst>
              <a:gd name="adj" fmla="val 13436980"/>
            </a:avLst>
          </a:prstGeom>
          <a:solidFill>
            <a:srgbClr val="4950BC"/>
          </a:solidFill>
          <a:ln/>
        </p:spPr>
      </p:sp>
      <p:pic>
        <p:nvPicPr>
          <p:cNvPr id="10" name="Image 1" descr="preencoded.png">    </p:cNvPr>
          <p:cNvPicPr>
            <a:picLocks noChangeAspect="1"/>
          </p:cNvPicPr>
          <p:nvPr/>
        </p:nvPicPr>
        <p:blipFill>
          <a:blip r:embed="rId2"/>
          <a:stretch>
            <a:fillRect/>
          </a:stretch>
        </p:blipFill>
        <p:spPr>
          <a:xfrm>
            <a:off x="5638562" y="2192060"/>
            <a:ext cx="306110" cy="382667"/>
          </a:xfrm>
          <a:prstGeom prst="rect">
            <a:avLst/>
          </a:prstGeom>
        </p:spPr>
      </p:pic>
      <p:sp>
        <p:nvSpPr>
          <p:cNvPr id="11" name="Text 7"/>
          <p:cNvSpPr/>
          <p:nvPr/>
        </p:nvSpPr>
        <p:spPr>
          <a:xfrm>
            <a:off x="5451396" y="29504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Model Development</a:t>
            </a:r>
            <a:endParaRPr lang="en-US" sz="2200" dirty="0"/>
          </a:p>
        </p:txBody>
      </p:sp>
      <p:sp>
        <p:nvSpPr>
          <p:cNvPr id="12" name="Text 8"/>
          <p:cNvSpPr/>
          <p:nvPr/>
        </p:nvSpPr>
        <p:spPr>
          <a:xfrm>
            <a:off x="5451396" y="344090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Built, trained, and deployed sophisticated machine learning models at scale</a:t>
            </a:r>
            <a:endParaRPr lang="en-US" sz="1750" dirty="0"/>
          </a:p>
        </p:txBody>
      </p:sp>
      <p:sp>
        <p:nvSpPr>
          <p:cNvPr id="13" name="Shape 9"/>
          <p:cNvSpPr/>
          <p:nvPr/>
        </p:nvSpPr>
        <p:spPr>
          <a:xfrm>
            <a:off x="9640133" y="1808798"/>
            <a:ext cx="4196358" cy="2955250"/>
          </a:xfrm>
          <a:prstGeom prst="roundRect">
            <a:avLst>
              <a:gd name="adj" fmla="val 3224"/>
            </a:avLst>
          </a:prstGeom>
          <a:solidFill>
            <a:srgbClr val="DADBF1"/>
          </a:solidFill>
          <a:ln w="7620">
            <a:solidFill>
              <a:srgbClr val="C0C1D7"/>
            </a:solidFill>
            <a:prstDash val="solid"/>
          </a:ln>
        </p:spPr>
      </p:sp>
      <p:sp>
        <p:nvSpPr>
          <p:cNvPr id="14" name="Shape 10"/>
          <p:cNvSpPr/>
          <p:nvPr/>
        </p:nvSpPr>
        <p:spPr>
          <a:xfrm>
            <a:off x="9874568" y="2043232"/>
            <a:ext cx="680442" cy="680442"/>
          </a:xfrm>
          <a:prstGeom prst="roundRect">
            <a:avLst>
              <a:gd name="adj" fmla="val 13436980"/>
            </a:avLst>
          </a:prstGeom>
          <a:solidFill>
            <a:srgbClr val="4950BC"/>
          </a:solidFill>
          <a:ln/>
        </p:spPr>
      </p:sp>
      <p:pic>
        <p:nvPicPr>
          <p:cNvPr id="15" name="Image 2" descr="preencoded.png">    </p:cNvPr>
          <p:cNvPicPr>
            <a:picLocks noChangeAspect="1"/>
          </p:cNvPicPr>
          <p:nvPr/>
        </p:nvPicPr>
        <p:blipFill>
          <a:blip r:embed="rId3"/>
          <a:stretch>
            <a:fillRect/>
          </a:stretch>
        </p:blipFill>
        <p:spPr>
          <a:xfrm>
            <a:off x="10061734" y="2192060"/>
            <a:ext cx="306110" cy="382667"/>
          </a:xfrm>
          <a:prstGeom prst="rect">
            <a:avLst/>
          </a:prstGeom>
        </p:spPr>
      </p:pic>
      <p:sp>
        <p:nvSpPr>
          <p:cNvPr id="16" name="Text 11"/>
          <p:cNvSpPr/>
          <p:nvPr/>
        </p:nvSpPr>
        <p:spPr>
          <a:xfrm>
            <a:off x="9874568" y="29504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MLOps Integration</a:t>
            </a:r>
            <a:endParaRPr lang="en-US" sz="2200" dirty="0"/>
          </a:p>
        </p:txBody>
      </p:sp>
      <p:sp>
        <p:nvSpPr>
          <p:cNvPr id="17" name="Text 12"/>
          <p:cNvSpPr/>
          <p:nvPr/>
        </p:nvSpPr>
        <p:spPr>
          <a:xfrm>
            <a:off x="9874568" y="344090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Applied MLOps principles for automated model lifecycle management</a:t>
            </a:r>
            <a:endParaRPr lang="en-US" sz="1750" dirty="0"/>
          </a:p>
        </p:txBody>
      </p:sp>
      <p:sp>
        <p:nvSpPr>
          <p:cNvPr id="18" name="Shape 13"/>
          <p:cNvSpPr/>
          <p:nvPr/>
        </p:nvSpPr>
        <p:spPr>
          <a:xfrm>
            <a:off x="793790" y="4990862"/>
            <a:ext cx="6407944" cy="2592348"/>
          </a:xfrm>
          <a:prstGeom prst="roundRect">
            <a:avLst>
              <a:gd name="adj" fmla="val 3675"/>
            </a:avLst>
          </a:prstGeom>
          <a:solidFill>
            <a:srgbClr val="DADBF1"/>
          </a:solidFill>
          <a:ln w="7620">
            <a:solidFill>
              <a:srgbClr val="C0C1D7"/>
            </a:solidFill>
            <a:prstDash val="solid"/>
          </a:ln>
        </p:spPr>
      </p:sp>
      <p:sp>
        <p:nvSpPr>
          <p:cNvPr id="19" name="Shape 14"/>
          <p:cNvSpPr/>
          <p:nvPr/>
        </p:nvSpPr>
        <p:spPr>
          <a:xfrm>
            <a:off x="1028224" y="5225296"/>
            <a:ext cx="680442" cy="680442"/>
          </a:xfrm>
          <a:prstGeom prst="roundRect">
            <a:avLst>
              <a:gd name="adj" fmla="val 13436980"/>
            </a:avLst>
          </a:prstGeom>
          <a:solidFill>
            <a:srgbClr val="4950BC"/>
          </a:solidFill>
          <a:ln/>
        </p:spPr>
      </p:sp>
      <p:pic>
        <p:nvPicPr>
          <p:cNvPr id="20" name="Image 3" descr="preencoded.png">    </p:cNvPr>
          <p:cNvPicPr>
            <a:picLocks noChangeAspect="1"/>
          </p:cNvPicPr>
          <p:nvPr/>
        </p:nvPicPr>
        <p:blipFill>
          <a:blip r:embed="rId4"/>
          <a:stretch>
            <a:fillRect/>
          </a:stretch>
        </p:blipFill>
        <p:spPr>
          <a:xfrm>
            <a:off x="1215390" y="5374124"/>
            <a:ext cx="306110" cy="382667"/>
          </a:xfrm>
          <a:prstGeom prst="rect">
            <a:avLst/>
          </a:prstGeom>
        </p:spPr>
      </p:pic>
      <p:sp>
        <p:nvSpPr>
          <p:cNvPr id="21" name="Text 15"/>
          <p:cNvSpPr/>
          <p:nvPr/>
        </p:nvSpPr>
        <p:spPr>
          <a:xfrm>
            <a:off x="1028224" y="613255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Service Integration</a:t>
            </a:r>
            <a:endParaRPr lang="en-US" sz="2200" dirty="0"/>
          </a:p>
        </p:txBody>
      </p:sp>
      <p:sp>
        <p:nvSpPr>
          <p:cNvPr id="22" name="Text 16"/>
          <p:cNvSpPr/>
          <p:nvPr/>
        </p:nvSpPr>
        <p:spPr>
          <a:xfrm>
            <a:off x="1028224" y="6622971"/>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Integrated with Vault, Object Storage, Data Flow, and Data Labelling services</a:t>
            </a:r>
            <a:endParaRPr lang="en-US" sz="1750" dirty="0"/>
          </a:p>
        </p:txBody>
      </p:sp>
      <p:sp>
        <p:nvSpPr>
          <p:cNvPr id="23" name="Shape 17"/>
          <p:cNvSpPr/>
          <p:nvPr/>
        </p:nvSpPr>
        <p:spPr>
          <a:xfrm>
            <a:off x="7428548" y="4990862"/>
            <a:ext cx="6407944" cy="2592348"/>
          </a:xfrm>
          <a:prstGeom prst="roundRect">
            <a:avLst>
              <a:gd name="adj" fmla="val 3675"/>
            </a:avLst>
          </a:prstGeom>
          <a:solidFill>
            <a:srgbClr val="DADBF1"/>
          </a:solidFill>
          <a:ln w="7620">
            <a:solidFill>
              <a:srgbClr val="C0C1D7"/>
            </a:solidFill>
            <a:prstDash val="solid"/>
          </a:ln>
        </p:spPr>
      </p:sp>
      <p:sp>
        <p:nvSpPr>
          <p:cNvPr id="24" name="Shape 18"/>
          <p:cNvSpPr/>
          <p:nvPr/>
        </p:nvSpPr>
        <p:spPr>
          <a:xfrm>
            <a:off x="7662982" y="5225296"/>
            <a:ext cx="680442" cy="680442"/>
          </a:xfrm>
          <a:prstGeom prst="roundRect">
            <a:avLst>
              <a:gd name="adj" fmla="val 13436980"/>
            </a:avLst>
          </a:prstGeom>
          <a:solidFill>
            <a:srgbClr val="4950BC"/>
          </a:solidFill>
          <a:ln/>
        </p:spPr>
      </p:sp>
      <p:pic>
        <p:nvPicPr>
          <p:cNvPr id="25" name="Image 4" descr="preencoded.png">    </p:cNvPr>
          <p:cNvPicPr>
            <a:picLocks noChangeAspect="1"/>
          </p:cNvPicPr>
          <p:nvPr/>
        </p:nvPicPr>
        <p:blipFill>
          <a:blip r:embed="rId5"/>
          <a:stretch>
            <a:fillRect/>
          </a:stretch>
        </p:blipFill>
        <p:spPr>
          <a:xfrm>
            <a:off x="7850148" y="5374124"/>
            <a:ext cx="306110" cy="382667"/>
          </a:xfrm>
          <a:prstGeom prst="rect">
            <a:avLst/>
          </a:prstGeom>
        </p:spPr>
      </p:pic>
      <p:sp>
        <p:nvSpPr>
          <p:cNvPr id="26" name="Text 19"/>
          <p:cNvSpPr/>
          <p:nvPr/>
        </p:nvSpPr>
        <p:spPr>
          <a:xfrm>
            <a:off x="7662982" y="613255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Monitoring Strategy</a:t>
            </a:r>
            <a:endParaRPr lang="en-US" sz="2200" dirty="0"/>
          </a:p>
        </p:txBody>
      </p:sp>
      <p:sp>
        <p:nvSpPr>
          <p:cNvPr id="27" name="Text 20"/>
          <p:cNvSpPr/>
          <p:nvPr/>
        </p:nvSpPr>
        <p:spPr>
          <a:xfrm>
            <a:off x="7662982" y="6622971"/>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Implemented comprehensive monitoring and model retraining strategies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5205" y="974288"/>
            <a:ext cx="7773591" cy="1223486"/>
          </a:xfrm>
          <a:prstGeom prst="rect">
            <a:avLst/>
          </a:prstGeom>
          <a:noFill/>
          <a:ln/>
        </p:spPr>
        <p:txBody>
          <a:bodyPr wrap="square" lIns="0" tIns="0" rIns="0" bIns="0" rtlCol="0" anchor="t"/>
          <a:lstStyle/>
          <a:p>
            <a:pPr algn="l" indent="0" marL="0">
              <a:lnSpc>
                <a:spcPts val="4800"/>
              </a:lnSpc>
              <a:buNone/>
            </a:pPr>
            <a:r>
              <a:rPr lang="en-US" sz="3850" b="1" dirty="0">
                <a:solidFill>
                  <a:srgbClr val="000000"/>
                </a:solidFill>
                <a:latin typeface="Inter Bold" pitchFamily="34" charset="0"/>
                <a:ea typeface="Inter Bold" pitchFamily="34" charset="-122"/>
                <a:cs typeface="Inter Bold" pitchFamily="34" charset="-120"/>
              </a:rPr>
              <a:t>Practical Learnings: Technical Foundation</a:t>
            </a:r>
            <a:endParaRPr lang="en-US" sz="3850" dirty="0"/>
          </a:p>
        </p:txBody>
      </p:sp>
      <p:sp>
        <p:nvSpPr>
          <p:cNvPr id="4" name="Shape 1"/>
          <p:cNvSpPr/>
          <p:nvPr/>
        </p:nvSpPr>
        <p:spPr>
          <a:xfrm>
            <a:off x="685205" y="2491383"/>
            <a:ext cx="7773591" cy="2249805"/>
          </a:xfrm>
          <a:prstGeom prst="roundRect">
            <a:avLst>
              <a:gd name="adj" fmla="val 3655"/>
            </a:avLst>
          </a:prstGeom>
          <a:solidFill>
            <a:srgbClr val="FFFFFF"/>
          </a:solidFill>
          <a:ln w="22860">
            <a:solidFill>
              <a:srgbClr val="C0C1D7"/>
            </a:solidFill>
            <a:prstDash val="solid"/>
          </a:ln>
        </p:spPr>
      </p:sp>
      <p:sp>
        <p:nvSpPr>
          <p:cNvPr id="5" name="Shape 2"/>
          <p:cNvSpPr/>
          <p:nvPr/>
        </p:nvSpPr>
        <p:spPr>
          <a:xfrm>
            <a:off x="708065" y="2514243"/>
            <a:ext cx="783074" cy="2204085"/>
          </a:xfrm>
          <a:prstGeom prst="roundRect">
            <a:avLst>
              <a:gd name="adj" fmla="val 6998"/>
            </a:avLst>
          </a:prstGeom>
          <a:solidFill>
            <a:srgbClr val="DADBF1"/>
          </a:solidFill>
          <a:ln/>
        </p:spPr>
      </p:sp>
      <p:sp>
        <p:nvSpPr>
          <p:cNvPr id="6" name="Text 3"/>
          <p:cNvSpPr/>
          <p:nvPr/>
        </p:nvSpPr>
        <p:spPr>
          <a:xfrm>
            <a:off x="948928" y="3432691"/>
            <a:ext cx="293608" cy="367070"/>
          </a:xfrm>
          <a:prstGeom prst="rect">
            <a:avLst/>
          </a:prstGeom>
          <a:noFill/>
          <a:ln/>
        </p:spPr>
        <p:txBody>
          <a:bodyPr wrap="none" lIns="0" tIns="0" rIns="0" bIns="0" rtlCol="0" anchor="t"/>
          <a:lstStyle/>
          <a:p>
            <a:pPr algn="l" indent="0" marL="0">
              <a:lnSpc>
                <a:spcPts val="2300"/>
              </a:lnSpc>
              <a:buNone/>
            </a:pPr>
            <a:r>
              <a:rPr lang="en-US" sz="2300" b="1" dirty="0">
                <a:solidFill>
                  <a:srgbClr val="272525"/>
                </a:solidFill>
                <a:latin typeface="Inter Bold" pitchFamily="34" charset="0"/>
                <a:ea typeface="Inter Bold" pitchFamily="34" charset="-122"/>
                <a:cs typeface="Inter Bold" pitchFamily="34" charset="-120"/>
              </a:rPr>
              <a:t>1</a:t>
            </a:r>
            <a:endParaRPr lang="en-US" sz="2300" dirty="0"/>
          </a:p>
        </p:txBody>
      </p:sp>
      <p:sp>
        <p:nvSpPr>
          <p:cNvPr id="7" name="Text 4"/>
          <p:cNvSpPr/>
          <p:nvPr/>
        </p:nvSpPr>
        <p:spPr>
          <a:xfrm>
            <a:off x="1686878" y="2709982"/>
            <a:ext cx="3061692" cy="305753"/>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OCI Environment Mastery</a:t>
            </a:r>
            <a:endParaRPr lang="en-US" sz="1900" dirty="0"/>
          </a:p>
        </p:txBody>
      </p:sp>
      <p:sp>
        <p:nvSpPr>
          <p:cNvPr id="8" name="Text 5"/>
          <p:cNvSpPr/>
          <p:nvPr/>
        </p:nvSpPr>
        <p:spPr>
          <a:xfrm>
            <a:off x="1686878" y="3133130"/>
            <a:ext cx="6749058" cy="626269"/>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Organised projects within structured workspaces for optimal workflow</a:t>
            </a:r>
            <a:endParaRPr lang="en-US" sz="1500" dirty="0"/>
          </a:p>
        </p:txBody>
      </p:sp>
      <p:sp>
        <p:nvSpPr>
          <p:cNvPr id="9" name="Text 6"/>
          <p:cNvSpPr/>
          <p:nvPr/>
        </p:nvSpPr>
        <p:spPr>
          <a:xfrm>
            <a:off x="1686878" y="3827859"/>
            <a:ext cx="6749058" cy="31313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Configured comprehensive IAM roles and security protocols</a:t>
            </a:r>
            <a:endParaRPr lang="en-US" sz="1500" dirty="0"/>
          </a:p>
        </p:txBody>
      </p:sp>
      <p:sp>
        <p:nvSpPr>
          <p:cNvPr id="10" name="Text 7"/>
          <p:cNvSpPr/>
          <p:nvPr/>
        </p:nvSpPr>
        <p:spPr>
          <a:xfrm>
            <a:off x="1686878" y="4209455"/>
            <a:ext cx="6749058" cy="31313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Leveraged ADS SDK for streamlined data handling and processing</a:t>
            </a:r>
            <a:endParaRPr lang="en-US" sz="1500" dirty="0"/>
          </a:p>
        </p:txBody>
      </p:sp>
      <p:sp>
        <p:nvSpPr>
          <p:cNvPr id="11" name="Shape 8"/>
          <p:cNvSpPr/>
          <p:nvPr/>
        </p:nvSpPr>
        <p:spPr>
          <a:xfrm>
            <a:off x="685205" y="4936927"/>
            <a:ext cx="7773591" cy="2318266"/>
          </a:xfrm>
          <a:prstGeom prst="roundRect">
            <a:avLst>
              <a:gd name="adj" fmla="val 3547"/>
            </a:avLst>
          </a:prstGeom>
          <a:solidFill>
            <a:srgbClr val="FFFFFF"/>
          </a:solidFill>
          <a:ln w="22860">
            <a:solidFill>
              <a:srgbClr val="C0C1D7"/>
            </a:solidFill>
            <a:prstDash val="solid"/>
          </a:ln>
        </p:spPr>
      </p:sp>
      <p:sp>
        <p:nvSpPr>
          <p:cNvPr id="12" name="Shape 9"/>
          <p:cNvSpPr/>
          <p:nvPr/>
        </p:nvSpPr>
        <p:spPr>
          <a:xfrm>
            <a:off x="708065" y="4959787"/>
            <a:ext cx="783074" cy="2272546"/>
          </a:xfrm>
          <a:prstGeom prst="roundRect">
            <a:avLst>
              <a:gd name="adj" fmla="val 6998"/>
            </a:avLst>
          </a:prstGeom>
          <a:solidFill>
            <a:srgbClr val="DADBF1"/>
          </a:solidFill>
          <a:ln/>
        </p:spPr>
      </p:sp>
      <p:sp>
        <p:nvSpPr>
          <p:cNvPr id="13" name="Text 10"/>
          <p:cNvSpPr/>
          <p:nvPr/>
        </p:nvSpPr>
        <p:spPr>
          <a:xfrm>
            <a:off x="948928" y="5912525"/>
            <a:ext cx="293608" cy="367070"/>
          </a:xfrm>
          <a:prstGeom prst="rect">
            <a:avLst/>
          </a:prstGeom>
          <a:noFill/>
          <a:ln/>
        </p:spPr>
        <p:txBody>
          <a:bodyPr wrap="none" lIns="0" tIns="0" rIns="0" bIns="0" rtlCol="0" anchor="t"/>
          <a:lstStyle/>
          <a:p>
            <a:pPr algn="l" indent="0" marL="0">
              <a:lnSpc>
                <a:spcPts val="2300"/>
              </a:lnSpc>
              <a:buNone/>
            </a:pPr>
            <a:r>
              <a:rPr lang="en-US" sz="2300" b="1" dirty="0">
                <a:solidFill>
                  <a:srgbClr val="272525"/>
                </a:solidFill>
                <a:latin typeface="Inter Bold" pitchFamily="34" charset="0"/>
                <a:ea typeface="Inter Bold" pitchFamily="34" charset="-122"/>
                <a:cs typeface="Inter Bold" pitchFamily="34" charset="-120"/>
              </a:rPr>
              <a:t>2</a:t>
            </a:r>
            <a:endParaRPr lang="en-US" sz="2300" dirty="0"/>
          </a:p>
        </p:txBody>
      </p:sp>
      <p:sp>
        <p:nvSpPr>
          <p:cNvPr id="14" name="Text 11"/>
          <p:cNvSpPr/>
          <p:nvPr/>
        </p:nvSpPr>
        <p:spPr>
          <a:xfrm>
            <a:off x="1686878" y="5155525"/>
            <a:ext cx="4072890" cy="305753"/>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Machine Learning Implementation</a:t>
            </a:r>
            <a:endParaRPr lang="en-US" sz="1900" dirty="0"/>
          </a:p>
        </p:txBody>
      </p:sp>
      <p:sp>
        <p:nvSpPr>
          <p:cNvPr id="15" name="Text 12"/>
          <p:cNvSpPr/>
          <p:nvPr/>
        </p:nvSpPr>
        <p:spPr>
          <a:xfrm>
            <a:off x="1686878" y="5578673"/>
            <a:ext cx="6749058" cy="31313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Executed data cleaning and transformation pipelines</a:t>
            </a:r>
            <a:endParaRPr lang="en-US" sz="1500" dirty="0"/>
          </a:p>
        </p:txBody>
      </p:sp>
      <p:sp>
        <p:nvSpPr>
          <p:cNvPr id="16" name="Text 13"/>
          <p:cNvSpPr/>
          <p:nvPr/>
        </p:nvSpPr>
        <p:spPr>
          <a:xfrm>
            <a:off x="1686878" y="5960269"/>
            <a:ext cx="6749058" cy="31313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Trained robust models using XGBoost and scikit-learn frameworks</a:t>
            </a:r>
            <a:endParaRPr lang="en-US" sz="1500" dirty="0"/>
          </a:p>
        </p:txBody>
      </p:sp>
      <p:sp>
        <p:nvSpPr>
          <p:cNvPr id="17" name="Text 14"/>
          <p:cNvSpPr/>
          <p:nvPr/>
        </p:nvSpPr>
        <p:spPr>
          <a:xfrm>
            <a:off x="1686878" y="6341864"/>
            <a:ext cx="6749058" cy="31313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Evaluated performance with ROC-AUC, precision, and recall metrics</a:t>
            </a:r>
            <a:endParaRPr lang="en-US" sz="1500" dirty="0"/>
          </a:p>
        </p:txBody>
      </p:sp>
      <p:sp>
        <p:nvSpPr>
          <p:cNvPr id="18" name="Text 15"/>
          <p:cNvSpPr/>
          <p:nvPr/>
        </p:nvSpPr>
        <p:spPr>
          <a:xfrm>
            <a:off x="1686878" y="6723459"/>
            <a:ext cx="6749058" cy="313134"/>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Deployed scalable APIs for real-time prediction services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MLOps &amp; Automation Excellence</a:t>
            </a:r>
            <a:endParaRPr lang="en-US" sz="4450" dirty="0"/>
          </a:p>
        </p:txBody>
      </p:sp>
      <p:pic>
        <p:nvPicPr>
          <p:cNvPr id="4" name="Image 1" descr="preencoded.png">    </p:cNvPr>
          <p:cNvPicPr>
            <a:picLocks noChangeAspect="1"/>
          </p:cNvPicPr>
          <p:nvPr/>
        </p:nvPicPr>
        <p:blipFill>
          <a:blip r:embed="rId2"/>
          <a:stretch>
            <a:fillRect/>
          </a:stretch>
        </p:blipFill>
        <p:spPr>
          <a:xfrm>
            <a:off x="793790" y="2488883"/>
            <a:ext cx="1134070" cy="1669852"/>
          </a:xfrm>
          <a:prstGeom prst="rect">
            <a:avLst/>
          </a:prstGeom>
        </p:spPr>
      </p:pic>
      <p:sp>
        <p:nvSpPr>
          <p:cNvPr id="5" name="Text 1"/>
          <p:cNvSpPr/>
          <p:nvPr/>
        </p:nvSpPr>
        <p:spPr>
          <a:xfrm>
            <a:off x="2154674" y="271569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Pipeline Creation</a:t>
            </a:r>
            <a:endParaRPr lang="en-US" sz="2200" dirty="0"/>
          </a:p>
        </p:txBody>
      </p:sp>
      <p:sp>
        <p:nvSpPr>
          <p:cNvPr id="6" name="Text 2"/>
          <p:cNvSpPr/>
          <p:nvPr/>
        </p:nvSpPr>
        <p:spPr>
          <a:xfrm>
            <a:off x="2154674" y="3206115"/>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Developed automated pipelines for continuous model retraining and validation</a:t>
            </a:r>
            <a:endParaRPr lang="en-US" sz="1750" dirty="0"/>
          </a:p>
        </p:txBody>
      </p:sp>
      <p:pic>
        <p:nvPicPr>
          <p:cNvPr id="7" name="Image 2" descr="preencoded.png">    </p:cNvPr>
          <p:cNvPicPr>
            <a:picLocks noChangeAspect="1"/>
          </p:cNvPicPr>
          <p:nvPr/>
        </p:nvPicPr>
        <p:blipFill>
          <a:blip r:embed="rId3"/>
          <a:stretch>
            <a:fillRect/>
          </a:stretch>
        </p:blipFill>
        <p:spPr>
          <a:xfrm>
            <a:off x="793790" y="4158734"/>
            <a:ext cx="1134070" cy="1669852"/>
          </a:xfrm>
          <a:prstGeom prst="rect">
            <a:avLst/>
          </a:prstGeom>
        </p:spPr>
      </p:pic>
      <p:sp>
        <p:nvSpPr>
          <p:cNvPr id="8" name="Text 3"/>
          <p:cNvSpPr/>
          <p:nvPr/>
        </p:nvSpPr>
        <p:spPr>
          <a:xfrm>
            <a:off x="2154674" y="4385548"/>
            <a:ext cx="3385780"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Performance Monitoring</a:t>
            </a:r>
            <a:endParaRPr lang="en-US" sz="2200" dirty="0"/>
          </a:p>
        </p:txBody>
      </p:sp>
      <p:sp>
        <p:nvSpPr>
          <p:cNvPr id="9" name="Text 4"/>
          <p:cNvSpPr/>
          <p:nvPr/>
        </p:nvSpPr>
        <p:spPr>
          <a:xfrm>
            <a:off x="2154674" y="4875967"/>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Implemented real-time monitoring with intelligent alerting systems</a:t>
            </a:r>
            <a:endParaRPr lang="en-US" sz="1750" dirty="0"/>
          </a:p>
        </p:txBody>
      </p:sp>
      <p:pic>
        <p:nvPicPr>
          <p:cNvPr id="10" name="Image 3" descr="preencoded.png">    </p:cNvPr>
          <p:cNvPicPr>
            <a:picLocks noChangeAspect="1"/>
          </p:cNvPicPr>
          <p:nvPr/>
        </p:nvPicPr>
        <p:blipFill>
          <a:blip r:embed="rId4"/>
          <a:stretch>
            <a:fillRect/>
          </a:stretch>
        </p:blipFill>
        <p:spPr>
          <a:xfrm>
            <a:off x="793790" y="5828586"/>
            <a:ext cx="1134070" cy="1669852"/>
          </a:xfrm>
          <a:prstGeom prst="rect">
            <a:avLst/>
          </a:prstGeom>
        </p:spPr>
      </p:pic>
      <p:sp>
        <p:nvSpPr>
          <p:cNvPr id="11" name="Text 5"/>
          <p:cNvSpPr/>
          <p:nvPr/>
        </p:nvSpPr>
        <p:spPr>
          <a:xfrm>
            <a:off x="2154674" y="6055400"/>
            <a:ext cx="2956203"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Version Management</a:t>
            </a:r>
            <a:endParaRPr lang="en-US" sz="2200" dirty="0"/>
          </a:p>
        </p:txBody>
      </p:sp>
      <p:sp>
        <p:nvSpPr>
          <p:cNvPr id="12" name="Text 6"/>
          <p:cNvSpPr/>
          <p:nvPr/>
        </p:nvSpPr>
        <p:spPr>
          <a:xfrm>
            <a:off x="2154674" y="6545818"/>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Established comprehensive model versioning for reproducibility and rollback capabilities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36263"/>
            <a:ext cx="673977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OCI Service Integrations</a:t>
            </a:r>
            <a:endParaRPr lang="en-US" sz="4450" dirty="0"/>
          </a:p>
        </p:txBody>
      </p:sp>
      <p:pic>
        <p:nvPicPr>
          <p:cNvPr id="3" name="Image 0" descr="preencoded.png">    </p:cNvPr>
          <p:cNvPicPr>
            <a:picLocks noChangeAspect="1"/>
          </p:cNvPicPr>
          <p:nvPr/>
        </p:nvPicPr>
        <p:blipFill>
          <a:blip r:embed="rId1"/>
          <a:stretch>
            <a:fillRect/>
          </a:stretch>
        </p:blipFill>
        <p:spPr>
          <a:xfrm>
            <a:off x="793790" y="2698671"/>
            <a:ext cx="680442" cy="680442"/>
          </a:xfrm>
          <a:prstGeom prst="rect">
            <a:avLst/>
          </a:prstGeom>
        </p:spPr>
      </p:pic>
      <p:sp>
        <p:nvSpPr>
          <p:cNvPr id="4" name="Text 1"/>
          <p:cNvSpPr/>
          <p:nvPr/>
        </p:nvSpPr>
        <p:spPr>
          <a:xfrm>
            <a:off x="1757720" y="289000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Vault Integration</a:t>
            </a:r>
            <a:endParaRPr lang="en-US" sz="2200" dirty="0"/>
          </a:p>
        </p:txBody>
      </p:sp>
      <p:sp>
        <p:nvSpPr>
          <p:cNvPr id="5" name="Text 2"/>
          <p:cNvSpPr/>
          <p:nvPr/>
        </p:nvSpPr>
        <p:spPr>
          <a:xfrm>
            <a:off x="1757720" y="3380423"/>
            <a:ext cx="5415677"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Secured sensitive data and credentials through comprehensive secrets management, ensuring enterprise-grade security standards</a:t>
            </a:r>
            <a:endParaRPr lang="en-US" sz="1750" dirty="0"/>
          </a:p>
        </p:txBody>
      </p:sp>
      <p:pic>
        <p:nvPicPr>
          <p:cNvPr id="6" name="Image 1" descr="preencoded.png">    </p:cNvPr>
          <p:cNvPicPr>
            <a:picLocks noChangeAspect="1"/>
          </p:cNvPicPr>
          <p:nvPr/>
        </p:nvPicPr>
        <p:blipFill>
          <a:blip r:embed="rId2"/>
          <a:stretch>
            <a:fillRect/>
          </a:stretch>
        </p:blipFill>
        <p:spPr>
          <a:xfrm>
            <a:off x="7456884" y="2698671"/>
            <a:ext cx="680442" cy="680442"/>
          </a:xfrm>
          <a:prstGeom prst="rect">
            <a:avLst/>
          </a:prstGeom>
        </p:spPr>
      </p:pic>
      <p:sp>
        <p:nvSpPr>
          <p:cNvPr id="7" name="Text 3"/>
          <p:cNvSpPr/>
          <p:nvPr/>
        </p:nvSpPr>
        <p:spPr>
          <a:xfrm>
            <a:off x="8420814" y="289000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Object Storage</a:t>
            </a:r>
            <a:endParaRPr lang="en-US" sz="2200" dirty="0"/>
          </a:p>
        </p:txBody>
      </p:sp>
      <p:sp>
        <p:nvSpPr>
          <p:cNvPr id="8" name="Text 4"/>
          <p:cNvSpPr/>
          <p:nvPr/>
        </p:nvSpPr>
        <p:spPr>
          <a:xfrm>
            <a:off x="8420814" y="3380423"/>
            <a:ext cx="5415796"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Managed datasets and model artifacts with scalable cloud storage solutions for seamless data accessibility</a:t>
            </a:r>
            <a:endParaRPr lang="en-US" sz="1750" dirty="0"/>
          </a:p>
        </p:txBody>
      </p:sp>
      <p:pic>
        <p:nvPicPr>
          <p:cNvPr id="9" name="Image 2" descr="preencoded.png">    </p:cNvPr>
          <p:cNvPicPr>
            <a:picLocks noChangeAspect="1"/>
          </p:cNvPicPr>
          <p:nvPr/>
        </p:nvPicPr>
        <p:blipFill>
          <a:blip r:embed="rId3"/>
          <a:stretch>
            <a:fillRect/>
          </a:stretch>
        </p:blipFill>
        <p:spPr>
          <a:xfrm>
            <a:off x="793790" y="4922758"/>
            <a:ext cx="680442" cy="680442"/>
          </a:xfrm>
          <a:prstGeom prst="rect">
            <a:avLst/>
          </a:prstGeom>
        </p:spPr>
      </p:pic>
      <p:sp>
        <p:nvSpPr>
          <p:cNvPr id="10" name="Text 5"/>
          <p:cNvSpPr/>
          <p:nvPr/>
        </p:nvSpPr>
        <p:spPr>
          <a:xfrm>
            <a:off x="1757720" y="5114092"/>
            <a:ext cx="2978110"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Data Flow Processing</a:t>
            </a:r>
            <a:endParaRPr lang="en-US" sz="2200" dirty="0"/>
          </a:p>
        </p:txBody>
      </p:sp>
      <p:sp>
        <p:nvSpPr>
          <p:cNvPr id="11" name="Text 6"/>
          <p:cNvSpPr/>
          <p:nvPr/>
        </p:nvSpPr>
        <p:spPr>
          <a:xfrm>
            <a:off x="1757720" y="5604510"/>
            <a:ext cx="5415677"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Executed large-scale data preparation and transformation using distributed computing capabilities</a:t>
            </a:r>
            <a:endParaRPr lang="en-US" sz="1750" dirty="0"/>
          </a:p>
        </p:txBody>
      </p:sp>
      <p:pic>
        <p:nvPicPr>
          <p:cNvPr id="12" name="Image 3" descr="preencoded.png">    </p:cNvPr>
          <p:cNvPicPr>
            <a:picLocks noChangeAspect="1"/>
          </p:cNvPicPr>
          <p:nvPr/>
        </p:nvPicPr>
        <p:blipFill>
          <a:blip r:embed="rId4"/>
          <a:stretch>
            <a:fillRect/>
          </a:stretch>
        </p:blipFill>
        <p:spPr>
          <a:xfrm>
            <a:off x="7456884" y="4922758"/>
            <a:ext cx="680442" cy="680442"/>
          </a:xfrm>
          <a:prstGeom prst="rect">
            <a:avLst/>
          </a:prstGeom>
        </p:spPr>
      </p:pic>
      <p:sp>
        <p:nvSpPr>
          <p:cNvPr id="13" name="Text 7"/>
          <p:cNvSpPr/>
          <p:nvPr/>
        </p:nvSpPr>
        <p:spPr>
          <a:xfrm>
            <a:off x="8420814" y="5114092"/>
            <a:ext cx="3087529"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Data Labelling Service</a:t>
            </a:r>
            <a:endParaRPr lang="en-US" sz="2200" dirty="0"/>
          </a:p>
        </p:txBody>
      </p:sp>
      <p:sp>
        <p:nvSpPr>
          <p:cNvPr id="14" name="Text 8"/>
          <p:cNvSpPr/>
          <p:nvPr/>
        </p:nvSpPr>
        <p:spPr>
          <a:xfrm>
            <a:off x="8420814" y="5604510"/>
            <a:ext cx="5415796"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Created high-quality, curated datasets through systematic data labelling and annotation processes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10052090" cy="644366"/>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Inter Bold" pitchFamily="34" charset="0"/>
                <a:ea typeface="Inter Bold" pitchFamily="34" charset="-122"/>
                <a:cs typeface="Inter Bold" pitchFamily="34" charset="-120"/>
              </a:rPr>
              <a:t>Best Practices &amp; Professional Standards</a:t>
            </a:r>
            <a:endParaRPr lang="en-US" sz="4050" dirty="0"/>
          </a:p>
        </p:txBody>
      </p:sp>
      <p:sp>
        <p:nvSpPr>
          <p:cNvPr id="3" name="Shape 1"/>
          <p:cNvSpPr/>
          <p:nvPr/>
        </p:nvSpPr>
        <p:spPr>
          <a:xfrm>
            <a:off x="721638" y="1752481"/>
            <a:ext cx="463868" cy="463868"/>
          </a:xfrm>
          <a:prstGeom prst="roundRect">
            <a:avLst>
              <a:gd name="adj" fmla="val 18671"/>
            </a:avLst>
          </a:prstGeom>
          <a:solidFill>
            <a:srgbClr val="DADBF1"/>
          </a:solidFill>
          <a:ln w="7620">
            <a:solidFill>
              <a:srgbClr val="C0C1D7"/>
            </a:solidFill>
            <a:prstDash val="solid"/>
          </a:ln>
        </p:spPr>
      </p:sp>
      <p:sp>
        <p:nvSpPr>
          <p:cNvPr id="4" name="Text 2"/>
          <p:cNvSpPr/>
          <p:nvPr/>
        </p:nvSpPr>
        <p:spPr>
          <a:xfrm>
            <a:off x="1391603" y="1823323"/>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Security Excellence</a:t>
            </a:r>
            <a:endParaRPr lang="en-US" sz="2000" dirty="0"/>
          </a:p>
        </p:txBody>
      </p:sp>
      <p:sp>
        <p:nvSpPr>
          <p:cNvPr id="5" name="Text 3"/>
          <p:cNvSpPr/>
          <p:nvPr/>
        </p:nvSpPr>
        <p:spPr>
          <a:xfrm>
            <a:off x="1391603" y="2351603"/>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Applied comprehensive cloud security standards including IAM protocols and end-to-end encryption</a:t>
            </a:r>
            <a:endParaRPr lang="en-US" sz="1600" dirty="0"/>
          </a:p>
        </p:txBody>
      </p:sp>
      <p:sp>
        <p:nvSpPr>
          <p:cNvPr id="6" name="Shape 4"/>
          <p:cNvSpPr/>
          <p:nvPr/>
        </p:nvSpPr>
        <p:spPr>
          <a:xfrm>
            <a:off x="721638" y="3423761"/>
            <a:ext cx="463868" cy="463868"/>
          </a:xfrm>
          <a:prstGeom prst="roundRect">
            <a:avLst>
              <a:gd name="adj" fmla="val 18671"/>
            </a:avLst>
          </a:prstGeom>
          <a:solidFill>
            <a:srgbClr val="DADBF1"/>
          </a:solidFill>
          <a:ln w="7620">
            <a:solidFill>
              <a:srgbClr val="C0C1D7"/>
            </a:solidFill>
            <a:prstDash val="solid"/>
          </a:ln>
        </p:spPr>
      </p:sp>
      <p:sp>
        <p:nvSpPr>
          <p:cNvPr id="7" name="Text 5"/>
          <p:cNvSpPr/>
          <p:nvPr/>
        </p:nvSpPr>
        <p:spPr>
          <a:xfrm>
            <a:off x="1391603" y="3494603"/>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Cost Optimisation</a:t>
            </a:r>
            <a:endParaRPr lang="en-US" sz="2000" dirty="0"/>
          </a:p>
        </p:txBody>
      </p:sp>
      <p:sp>
        <p:nvSpPr>
          <p:cNvPr id="8" name="Text 6"/>
          <p:cNvSpPr/>
          <p:nvPr/>
        </p:nvSpPr>
        <p:spPr>
          <a:xfrm>
            <a:off x="1391603" y="4022884"/>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Balanced cost efficiency with scalability requirements for sustainable ML operations</a:t>
            </a:r>
            <a:endParaRPr lang="en-US" sz="1600" dirty="0"/>
          </a:p>
        </p:txBody>
      </p:sp>
      <p:sp>
        <p:nvSpPr>
          <p:cNvPr id="9" name="Shape 7"/>
          <p:cNvSpPr/>
          <p:nvPr/>
        </p:nvSpPr>
        <p:spPr>
          <a:xfrm>
            <a:off x="721638" y="5095042"/>
            <a:ext cx="463868" cy="463868"/>
          </a:xfrm>
          <a:prstGeom prst="roundRect">
            <a:avLst>
              <a:gd name="adj" fmla="val 18671"/>
            </a:avLst>
          </a:prstGeom>
          <a:solidFill>
            <a:srgbClr val="DADBF1"/>
          </a:solidFill>
          <a:ln w="7620">
            <a:solidFill>
              <a:srgbClr val="C0C1D7"/>
            </a:solidFill>
            <a:prstDash val="solid"/>
          </a:ln>
        </p:spPr>
      </p:sp>
      <p:sp>
        <p:nvSpPr>
          <p:cNvPr id="10" name="Text 8"/>
          <p:cNvSpPr/>
          <p:nvPr/>
        </p:nvSpPr>
        <p:spPr>
          <a:xfrm>
            <a:off x="1391603" y="5165884"/>
            <a:ext cx="2651641" cy="322183"/>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Business Application</a:t>
            </a:r>
            <a:endParaRPr lang="en-US" sz="2000" dirty="0"/>
          </a:p>
        </p:txBody>
      </p:sp>
      <p:sp>
        <p:nvSpPr>
          <p:cNvPr id="11" name="Text 9"/>
          <p:cNvSpPr/>
          <p:nvPr/>
        </p:nvSpPr>
        <p:spPr>
          <a:xfrm>
            <a:off x="1391603" y="5694164"/>
            <a:ext cx="5672138" cy="989767"/>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Solved real-world challenges including demand forecasting, customer churn analysis, and natural language processing</a:t>
            </a:r>
            <a:endParaRPr lang="en-US" sz="1600" dirty="0"/>
          </a:p>
        </p:txBody>
      </p:sp>
      <p:pic>
        <p:nvPicPr>
          <p:cNvPr id="12"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9828" y="927616"/>
            <a:ext cx="7562374" cy="672703"/>
          </a:xfrm>
          <a:prstGeom prst="rect">
            <a:avLst/>
          </a:prstGeom>
          <a:noFill/>
          <a:ln/>
        </p:spPr>
        <p:txBody>
          <a:bodyPr wrap="none" lIns="0" tIns="0" rIns="0" bIns="0" rtlCol="0" anchor="t"/>
          <a:lstStyle/>
          <a:p>
            <a:pPr algn="l" indent="0" marL="0">
              <a:lnSpc>
                <a:spcPts val="5250"/>
              </a:lnSpc>
              <a:buNone/>
            </a:pPr>
            <a:r>
              <a:rPr lang="en-US" sz="4200" b="1" dirty="0">
                <a:solidFill>
                  <a:srgbClr val="000000"/>
                </a:solidFill>
                <a:latin typeface="Inter Bold" pitchFamily="34" charset="0"/>
                <a:ea typeface="Inter Bold" pitchFamily="34" charset="-122"/>
                <a:cs typeface="Inter Bold" pitchFamily="34" charset="-120"/>
              </a:rPr>
              <a:t>Impact &amp; Future Applications</a:t>
            </a:r>
            <a:endParaRPr lang="en-US" sz="4200" dirty="0"/>
          </a:p>
        </p:txBody>
      </p:sp>
      <p:sp>
        <p:nvSpPr>
          <p:cNvPr id="4" name="Shape 1"/>
          <p:cNvSpPr/>
          <p:nvPr/>
        </p:nvSpPr>
        <p:spPr>
          <a:xfrm>
            <a:off x="6239828" y="1923217"/>
            <a:ext cx="3710940" cy="2288500"/>
          </a:xfrm>
          <a:prstGeom prst="roundRect">
            <a:avLst>
              <a:gd name="adj" fmla="val 3951"/>
            </a:avLst>
          </a:prstGeom>
          <a:solidFill>
            <a:srgbClr val="DADBF1"/>
          </a:solidFill>
          <a:ln w="7620">
            <a:solidFill>
              <a:srgbClr val="C0C1D7"/>
            </a:solidFill>
            <a:prstDash val="solid"/>
          </a:ln>
        </p:spPr>
      </p:sp>
      <p:sp>
        <p:nvSpPr>
          <p:cNvPr id="5" name="Text 2"/>
          <p:cNvSpPr/>
          <p:nvPr/>
        </p:nvSpPr>
        <p:spPr>
          <a:xfrm>
            <a:off x="6462713" y="2146102"/>
            <a:ext cx="2823091" cy="336352"/>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End-to-End Expertise</a:t>
            </a:r>
            <a:endParaRPr lang="en-US" sz="2100" dirty="0"/>
          </a:p>
        </p:txBody>
      </p:sp>
      <p:sp>
        <p:nvSpPr>
          <p:cNvPr id="6" name="Text 3"/>
          <p:cNvSpPr/>
          <p:nvPr/>
        </p:nvSpPr>
        <p:spPr>
          <a:xfrm>
            <a:off x="6462713" y="2611517"/>
            <a:ext cx="3265170" cy="1377315"/>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Gained confidence to build complete ML pipelines from conception to production deployment</a:t>
            </a:r>
            <a:endParaRPr lang="en-US" sz="1650" dirty="0"/>
          </a:p>
        </p:txBody>
      </p:sp>
      <p:sp>
        <p:nvSpPr>
          <p:cNvPr id="7" name="Shape 4"/>
          <p:cNvSpPr/>
          <p:nvPr/>
        </p:nvSpPr>
        <p:spPr>
          <a:xfrm>
            <a:off x="10166033" y="1923217"/>
            <a:ext cx="3710940" cy="2288500"/>
          </a:xfrm>
          <a:prstGeom prst="roundRect">
            <a:avLst>
              <a:gd name="adj" fmla="val 3951"/>
            </a:avLst>
          </a:prstGeom>
          <a:solidFill>
            <a:srgbClr val="DADBF1"/>
          </a:solidFill>
          <a:ln w="7620">
            <a:solidFill>
              <a:srgbClr val="C0C1D7"/>
            </a:solidFill>
            <a:prstDash val="solid"/>
          </a:ln>
        </p:spPr>
      </p:sp>
      <p:sp>
        <p:nvSpPr>
          <p:cNvPr id="8" name="Text 5"/>
          <p:cNvSpPr/>
          <p:nvPr/>
        </p:nvSpPr>
        <p:spPr>
          <a:xfrm>
            <a:off x="10388918" y="2146102"/>
            <a:ext cx="3020020" cy="336352"/>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Operational Excellence</a:t>
            </a:r>
            <a:endParaRPr lang="en-US" sz="2100" dirty="0"/>
          </a:p>
        </p:txBody>
      </p:sp>
      <p:sp>
        <p:nvSpPr>
          <p:cNvPr id="9" name="Text 6"/>
          <p:cNvSpPr/>
          <p:nvPr/>
        </p:nvSpPr>
        <p:spPr>
          <a:xfrm>
            <a:off x="10388918" y="2611517"/>
            <a:ext cx="3265170" cy="1032986"/>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Mastered automated retraining and monitoring systems for enterprise-grade solutions</a:t>
            </a:r>
            <a:endParaRPr lang="en-US" sz="1650" dirty="0"/>
          </a:p>
        </p:txBody>
      </p:sp>
      <p:sp>
        <p:nvSpPr>
          <p:cNvPr id="10" name="Shape 7"/>
          <p:cNvSpPr/>
          <p:nvPr/>
        </p:nvSpPr>
        <p:spPr>
          <a:xfrm>
            <a:off x="6239828" y="4426982"/>
            <a:ext cx="7637145" cy="1599843"/>
          </a:xfrm>
          <a:prstGeom prst="roundRect">
            <a:avLst>
              <a:gd name="adj" fmla="val 5651"/>
            </a:avLst>
          </a:prstGeom>
          <a:solidFill>
            <a:srgbClr val="DADBF1"/>
          </a:solidFill>
          <a:ln w="7620">
            <a:solidFill>
              <a:srgbClr val="C0C1D7"/>
            </a:solidFill>
            <a:prstDash val="solid"/>
          </a:ln>
        </p:spPr>
      </p:sp>
      <p:sp>
        <p:nvSpPr>
          <p:cNvPr id="11" name="Text 8"/>
          <p:cNvSpPr/>
          <p:nvPr/>
        </p:nvSpPr>
        <p:spPr>
          <a:xfrm>
            <a:off x="6462713" y="4649867"/>
            <a:ext cx="2690812" cy="336352"/>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Business Value</a:t>
            </a:r>
            <a:endParaRPr lang="en-US" sz="2100" dirty="0"/>
          </a:p>
        </p:txBody>
      </p:sp>
      <p:sp>
        <p:nvSpPr>
          <p:cNvPr id="12" name="Text 9"/>
          <p:cNvSpPr/>
          <p:nvPr/>
        </p:nvSpPr>
        <p:spPr>
          <a:xfrm>
            <a:off x="6462713" y="5115282"/>
            <a:ext cx="7191375" cy="688658"/>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Ready to apply ML solutions to diverse business use cases with measurable impact</a:t>
            </a:r>
            <a:endParaRPr lang="en-US" sz="1650" dirty="0"/>
          </a:p>
        </p:txBody>
      </p:sp>
      <p:sp>
        <p:nvSpPr>
          <p:cNvPr id="13" name="Text 10"/>
          <p:cNvSpPr/>
          <p:nvPr/>
        </p:nvSpPr>
        <p:spPr>
          <a:xfrm>
            <a:off x="6239828" y="6268998"/>
            <a:ext cx="7637145" cy="1032986"/>
          </a:xfrm>
          <a:prstGeom prst="rect">
            <a:avLst/>
          </a:prstGeom>
          <a:noFill/>
          <a:ln/>
        </p:spPr>
        <p:txBody>
          <a:bodyPr wrap="square" lIns="0" tIns="0" rIns="0" bIns="0" rtlCol="0" anchor="t"/>
          <a:lstStyle/>
          <a:p>
            <a:pPr algn="l" indent="0" marL="0">
              <a:lnSpc>
                <a:spcPts val="2700"/>
              </a:lnSpc>
              <a:buNone/>
            </a:pPr>
            <a:r>
              <a:rPr lang="en-US" sz="1650" b="1" dirty="0">
                <a:solidFill>
                  <a:srgbClr val="272525"/>
                </a:solidFill>
                <a:latin typeface="Inter" pitchFamily="34" charset="0"/>
                <a:ea typeface="Inter" pitchFamily="34" charset="-122"/>
                <a:cs typeface="Inter" pitchFamily="34" charset="-120"/>
              </a:rPr>
              <a:t>Technical Arsenal:</a:t>
            </a:r>
            <a:pPr algn="l" indent="0" marL="0">
              <a:lnSpc>
                <a:spcPts val="2700"/>
              </a:lnSpc>
              <a:buNone/>
            </a:pPr>
            <a:r>
              <a:rPr lang="en-US" sz="1650" dirty="0">
                <a:solidFill>
                  <a:srgbClr val="272525"/>
                </a:solidFill>
                <a:latin typeface="Inter" pitchFamily="34" charset="0"/>
                <a:ea typeface="Inter" pitchFamily="34" charset="-122"/>
                <a:cs typeface="Inter" pitchFamily="34" charset="-120"/>
              </a:rPr>
              <a:t> OCI Data Science Workspaces, ADS SDK, XGBoost, scikit-learn, OCI Vault, Object Storage, Data Flow, Data Labelling, OCI Logging &amp; Monitoring, REST APIs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2025-09-27T12:54:21Z</dcterms:created>
  <dcterms:modified xsi:type="dcterms:W3CDTF">2025-09-27T12:54:21Z</dcterms:modified>
</cp:coreProperties>
</file>